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4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6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8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10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11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12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3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4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5.xml" ContentType="application/vnd.openxmlformats-officedocument.presentationml.notesSlide+xml"/>
  <Override PartName="/ppt/tags/tag3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314" r:id="rId4"/>
    <p:sldId id="368" r:id="rId5"/>
    <p:sldId id="383" r:id="rId6"/>
    <p:sldId id="381" r:id="rId7"/>
    <p:sldId id="385" r:id="rId8"/>
    <p:sldId id="387" r:id="rId9"/>
    <p:sldId id="375" r:id="rId10"/>
    <p:sldId id="335" r:id="rId11"/>
    <p:sldId id="365" r:id="rId12"/>
    <p:sldId id="366" r:id="rId13"/>
    <p:sldId id="384" r:id="rId14"/>
    <p:sldId id="386" r:id="rId15"/>
    <p:sldId id="369" r:id="rId16"/>
    <p:sldId id="376" r:id="rId17"/>
    <p:sldId id="377" r:id="rId18"/>
    <p:sldId id="370" r:id="rId19"/>
    <p:sldId id="371" r:id="rId20"/>
    <p:sldId id="372" r:id="rId21"/>
    <p:sldId id="373" r:id="rId22"/>
    <p:sldId id="374" r:id="rId23"/>
    <p:sldId id="379" r:id="rId24"/>
    <p:sldId id="380" r:id="rId25"/>
    <p:sldId id="346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0" clrIdx="0"/>
  <p:cmAuthor id="2" name="卢 姗" initials="卢" lastIdx="1" clrIdx="1"/>
  <p:cmAuthor id="3" name="administered" initials="a" lastIdx="1" clrIdx="2"/>
  <p:cmAuthor id="4" name="1552723623@qq.com" initials="1" lastIdx="1" clrIdx="3"/>
  <p:cmAuthor id="5" name="Administrator" initials="A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ED82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2" autoAdjust="0"/>
    <p:restoredTop sz="94628"/>
  </p:normalViewPr>
  <p:slideViewPr>
    <p:cSldViewPr snapToGrid="0">
      <p:cViewPr varScale="1">
        <p:scale>
          <a:sx n="61" d="100"/>
          <a:sy n="61" d="100"/>
        </p:scale>
        <p:origin x="77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C507D-303B-A030-967B-F0D63DE30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8259A45-F0A8-7CA7-EB71-C406E711537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0A2101-EB4F-7119-FDDA-C036368D368B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204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D7EA0-A0ED-5AB7-65CE-C272C08DF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033F899-7402-896C-7B1C-7AB76189EE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67B960-98DC-E801-C30A-153F73ED41FA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951990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A4C13-47D0-642E-9A32-180B4B5E5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099B35A1-B1EF-970F-7122-2354A91F4A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DB2B53-84CA-1AB6-0346-05034BD0DD01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8490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C31A0-76E3-1EEC-379A-694220F2A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E734BBBB-8BF6-5695-9AA7-A76F20E7243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B29239-715E-B629-EB64-CF5FC1A43F93}"/>
              </a:ext>
            </a:extLst>
          </p:cNvPr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699425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2025/6/3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3" Type="http://schemas.openxmlformats.org/officeDocument/2006/relationships/tags" Target="../tags/tag1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7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11" Type="http://schemas.openxmlformats.org/officeDocument/2006/relationships/image" Target="../media/image6.jpeg"/><Relationship Id="rId5" Type="http://schemas.openxmlformats.org/officeDocument/2006/relationships/tags" Target="../tags/tag13.xml"/><Relationship Id="rId10" Type="http://schemas.openxmlformats.org/officeDocument/2006/relationships/image" Target="../media/image5.png"/><Relationship Id="rId4" Type="http://schemas.openxmlformats.org/officeDocument/2006/relationships/tags" Target="../tags/tag12.xml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pn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3.jpe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7" Type="http://schemas.openxmlformats.org/officeDocument/2006/relationships/image" Target="../media/image7.pn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24.png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角三角形 4"/>
          <p:cNvSpPr/>
          <p:nvPr/>
        </p:nvSpPr>
        <p:spPr>
          <a:xfrm>
            <a:off x="0" y="4045585"/>
            <a:ext cx="2380615" cy="2812415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267124" y="1767670"/>
            <a:ext cx="7903416" cy="2246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b="1" dirty="0">
                <a:solidFill>
                  <a:srgbClr val="00B050"/>
                </a:solidFill>
              </a:rPr>
              <a:t>开放</a:t>
            </a:r>
            <a:r>
              <a:rPr lang="zh-CN" altLang="en-US" sz="5400" b="1" dirty="0">
                <a:solidFill>
                  <a:srgbClr val="FF0000"/>
                </a:solidFill>
              </a:rPr>
              <a:t>在线打印</a:t>
            </a:r>
            <a:r>
              <a:rPr lang="zh-CN" altLang="en-US" sz="4400" b="1" dirty="0">
                <a:solidFill>
                  <a:srgbClr val="00B050"/>
                </a:solidFill>
              </a:rPr>
              <a:t>倒计时</a:t>
            </a:r>
            <a:r>
              <a:rPr lang="en-US" altLang="zh-CN" sz="4400" b="1" dirty="0">
                <a:solidFill>
                  <a:srgbClr val="00B050"/>
                </a:solidFill>
              </a:rPr>
              <a:t>&amp;</a:t>
            </a:r>
          </a:p>
          <a:p>
            <a:pPr algn="ctr">
              <a:lnSpc>
                <a:spcPct val="150000"/>
              </a:lnSpc>
            </a:pPr>
            <a:r>
              <a:rPr lang="zh-CN" altLang="en-US" sz="4400" b="1" dirty="0">
                <a:solidFill>
                  <a:srgbClr val="00B050"/>
                </a:solidFill>
              </a:rPr>
              <a:t>运营</a:t>
            </a:r>
            <a:r>
              <a:rPr lang="en-US" altLang="zh-CN" sz="4400" b="1" dirty="0">
                <a:solidFill>
                  <a:srgbClr val="00B050"/>
                </a:solidFill>
              </a:rPr>
              <a:t>/</a:t>
            </a:r>
            <a:r>
              <a:rPr lang="zh-CN" altLang="en-US" sz="4400" b="1" dirty="0">
                <a:solidFill>
                  <a:srgbClr val="00B050"/>
                </a:solidFill>
                <a:sym typeface="+mn-ea"/>
              </a:rPr>
              <a:t>售卖</a:t>
            </a:r>
            <a:r>
              <a:rPr lang="en-US" altLang="zh-CN" sz="4400" b="1" dirty="0">
                <a:solidFill>
                  <a:srgbClr val="00B050"/>
                </a:solidFill>
                <a:sym typeface="+mn-ea"/>
              </a:rPr>
              <a:t>/</a:t>
            </a:r>
            <a:r>
              <a:rPr lang="en-US" altLang="zh-CN" sz="4400" b="1" dirty="0">
                <a:solidFill>
                  <a:srgbClr val="00B050"/>
                </a:solidFill>
              </a:rPr>
              <a:t>V2.4</a:t>
            </a:r>
            <a:r>
              <a:rPr lang="zh-CN" altLang="en-US" sz="4400" b="1" dirty="0">
                <a:solidFill>
                  <a:srgbClr val="00B050"/>
                </a:solidFill>
              </a:rPr>
              <a:t> 功能更新</a:t>
            </a:r>
            <a:endParaRPr lang="en-US" altLang="zh-CN" sz="4400" b="1" dirty="0">
              <a:solidFill>
                <a:srgbClr val="00B050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0800000">
            <a:off x="9693275" y="0"/>
            <a:ext cx="2498725" cy="2295525"/>
          </a:xfrm>
          <a:prstGeom prst="rt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2FA3D01-8CD3-DE48-D314-A66B4046A6B5}"/>
              </a:ext>
            </a:extLst>
          </p:cNvPr>
          <p:cNvSpPr/>
          <p:nvPr/>
        </p:nvSpPr>
        <p:spPr>
          <a:xfrm>
            <a:off x="2791922" y="4682351"/>
            <a:ext cx="71481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开放时间：</a:t>
            </a:r>
            <a:r>
              <a:rPr lang="en-US" altLang="zh-CN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6</a:t>
            </a:r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月</a:t>
            </a:r>
            <a:r>
              <a:rPr lang="en-US" altLang="zh-CN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</a:t>
            </a:r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日</a:t>
            </a:r>
            <a:r>
              <a:rPr lang="en-US" altLang="zh-CN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-7</a:t>
            </a:r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月</a:t>
            </a:r>
            <a:r>
              <a:rPr lang="en-US" altLang="zh-CN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15</a:t>
            </a:r>
            <a:r>
              <a:rPr lang="zh-CN" alt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日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51F9EB0-0F98-C98A-DB09-FD0335FCD017}"/>
              </a:ext>
            </a:extLst>
          </p:cNvPr>
          <p:cNvSpPr txBox="1"/>
          <p:nvPr/>
        </p:nvSpPr>
        <p:spPr>
          <a:xfrm>
            <a:off x="304799" y="213972"/>
            <a:ext cx="4309241" cy="752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B050"/>
                </a:solidFill>
              </a:rPr>
              <a:t>亲小禾</a:t>
            </a:r>
            <a:r>
              <a:rPr lang="en-US" altLang="zh-CN" sz="3200" b="1" dirty="0">
                <a:solidFill>
                  <a:srgbClr val="00B050"/>
                </a:solidFill>
              </a:rPr>
              <a:t> </a:t>
            </a:r>
            <a:r>
              <a:rPr lang="zh-CN" altLang="en-US" sz="3200" b="1" dirty="0">
                <a:solidFill>
                  <a:srgbClr val="00B050"/>
                </a:solidFill>
              </a:rPr>
              <a:t>新版成长档案</a:t>
            </a:r>
            <a:r>
              <a:rPr lang="en-US" altLang="zh-CN" sz="3200" b="1" dirty="0">
                <a:solidFill>
                  <a:srgbClr val="00B05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187450" y="1950720"/>
            <a:ext cx="1158240" cy="1158240"/>
          </a:xfrm>
          <a:prstGeom prst="ellipse">
            <a:avLst/>
          </a:prstGeom>
          <a:solidFill>
            <a:srgbClr val="ED823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733550" y="2350770"/>
            <a:ext cx="2155825" cy="215582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733550" y="3108960"/>
            <a:ext cx="21558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solidFill>
                  <a:schemeClr val="bg1"/>
                </a:solidFill>
              </a:rPr>
              <a:t>目录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518660" y="1707294"/>
            <a:ext cx="6059170" cy="2803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一、政策汇总</a:t>
            </a:r>
            <a:r>
              <a:rPr lang="en-US" altLang="zh-CN" sz="2400" b="1" dirty="0">
                <a:solidFill>
                  <a:srgbClr val="00B050"/>
                </a:solidFill>
              </a:rPr>
              <a:t>&amp;</a:t>
            </a:r>
            <a:r>
              <a:rPr lang="zh-CN" altLang="en-US" sz="2400" b="1" dirty="0">
                <a:solidFill>
                  <a:srgbClr val="00B050"/>
                </a:solidFill>
              </a:rPr>
              <a:t>解读</a:t>
            </a:r>
            <a:endParaRPr lang="en-US" altLang="zh-CN" sz="2400" b="1" dirty="0">
              <a:solidFill>
                <a:srgbClr val="00B05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二、线上打印开放时间说明</a:t>
            </a:r>
            <a:r>
              <a:rPr lang="en-US" altLang="zh-CN" sz="2400" b="1" dirty="0">
                <a:solidFill>
                  <a:srgbClr val="00B050"/>
                </a:solidFill>
              </a:rPr>
              <a:t>&amp;</a:t>
            </a:r>
            <a:r>
              <a:rPr lang="zh-CN" altLang="en-US" sz="2400" b="1" dirty="0">
                <a:solidFill>
                  <a:srgbClr val="00B050"/>
                </a:solidFill>
              </a:rPr>
              <a:t>总部运营支撑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三、</a:t>
            </a:r>
            <a:r>
              <a:rPr lang="zh-CN" altLang="en-US" sz="2400" b="1" dirty="0">
                <a:solidFill>
                  <a:srgbClr val="00B050"/>
                </a:solidFill>
                <a:sym typeface="+mn-ea"/>
              </a:rPr>
              <a:t>订单管理（集采）</a:t>
            </a:r>
            <a:endParaRPr lang="en-US" altLang="zh-CN" sz="2400" b="1" dirty="0">
              <a:solidFill>
                <a:srgbClr val="00B05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四、</a:t>
            </a:r>
            <a:r>
              <a:rPr lang="zh-CN" altLang="en-US" sz="2400" b="1" dirty="0">
                <a:solidFill>
                  <a:srgbClr val="00B050"/>
                </a:solidFill>
                <a:sym typeface="+mn-ea"/>
              </a:rPr>
              <a:t>售价管理（</a:t>
            </a:r>
            <a:r>
              <a:rPr lang="en-US" altLang="zh-CN" sz="2400" b="1" dirty="0">
                <a:solidFill>
                  <a:srgbClr val="00B050"/>
                </a:solidFill>
                <a:sym typeface="+mn-ea"/>
              </a:rPr>
              <a:t>C</a:t>
            </a:r>
            <a:r>
              <a:rPr lang="zh-CN" altLang="en-US" sz="2400" b="1" dirty="0">
                <a:solidFill>
                  <a:srgbClr val="00B050"/>
                </a:solidFill>
                <a:sym typeface="+mn-ea"/>
              </a:rPr>
              <a:t>端零售）</a:t>
            </a:r>
            <a:endParaRPr lang="zh-CN" altLang="en-US" sz="2400" b="1" dirty="0">
              <a:solidFill>
                <a:srgbClr val="00B050"/>
              </a:solidFill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2400" b="1" dirty="0">
                <a:solidFill>
                  <a:srgbClr val="00B050"/>
                </a:solidFill>
              </a:rPr>
              <a:t>五、服务商联合运营策略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234" y="3194512"/>
            <a:ext cx="103515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政策汇总</a:t>
            </a:r>
            <a:r>
              <a:rPr lang="en-US" altLang="zh-CN" sz="4800" b="1" dirty="0">
                <a:solidFill>
                  <a:srgbClr val="00B050"/>
                </a:solidFill>
                <a:sym typeface="+mn-ea"/>
              </a:rPr>
              <a:t>&amp;</a:t>
            </a:r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解读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01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8325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2025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年度新版成长档案政策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0D9D48A-9D31-8E4A-4A2E-C677B3A6C1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1986" y="1076779"/>
            <a:ext cx="9518404" cy="5027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D3DAC-94E2-779A-BD31-F0AFA024B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DB3CD62-284A-0087-5D3F-BACF7633390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FF08251-B971-31A0-8C58-79A45C76B997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8325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altLang="zh-CN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2025</a:t>
            </a: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年度新版成长档案政策</a:t>
            </a:r>
          </a:p>
        </p:txBody>
      </p:sp>
      <p:graphicFrame>
        <p:nvGraphicFramePr>
          <p:cNvPr id="3" name="表格 2">
            <a:extLst>
              <a:ext uri="{FF2B5EF4-FFF2-40B4-BE49-F238E27FC236}">
                <a16:creationId xmlns:a16="http://schemas.microsoft.com/office/drawing/2014/main" id="{933DDE9E-8D00-998B-0D7A-82BD24F5818B}"/>
              </a:ext>
            </a:extLst>
          </p:cNvPr>
          <p:cNvGraphicFramePr/>
          <p:nvPr>
            <p:custDataLst>
              <p:tags r:id="rId3"/>
            </p:custDataLst>
          </p:nvPr>
        </p:nvGraphicFramePr>
        <p:xfrm>
          <a:off x="563562" y="1223011"/>
          <a:ext cx="11177905" cy="4931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6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81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80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政策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00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详情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187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Ⅰ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样品（订货宝）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经典款软壳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25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元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本，精装款硬壳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45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元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本，典藏款皮壳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75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元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本，包邮</a:t>
                      </a: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【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3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本样册包】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-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软壳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硬壳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皮册各一本</a:t>
                      </a:r>
                      <a:r>
                        <a:rPr lang="en-US" altLang="zh-CN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100/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套，包邮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44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Ⅱ</a:t>
                      </a: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</a:t>
                      </a: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谈单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</a:t>
                      </a:r>
                      <a:r>
                        <a:rPr kumimoji="1" lang="zh-CN" altLang="en-US" sz="1600" b="1" dirty="0">
                          <a:ln w="12700">
                            <a:noFill/>
                          </a:ln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ource Han Sans CN Bold"/>
                          <a:sym typeface="+mn-ea"/>
                        </a:rPr>
                        <a:t>快速启动：</a:t>
                      </a:r>
                      <a:r>
                        <a:rPr lang="zh-CN" altLang="en-US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赠送</a:t>
                      </a:r>
                      <a:r>
                        <a:rPr lang="en-US" altLang="zh-CN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30</a:t>
                      </a:r>
                      <a:r>
                        <a:rPr lang="zh-CN" altLang="en-US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本实体册</a:t>
                      </a:r>
                      <a:r>
                        <a:rPr lang="en-US" altLang="zh-CN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园</a:t>
                      </a: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lang="en-US" altLang="zh-CN" sz="16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                </a:t>
                      </a: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（订购数量满</a:t>
                      </a:r>
                      <a:r>
                        <a:rPr lang="en-US" altLang="zh-CN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30</a:t>
                      </a: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</a:t>
                      </a:r>
                      <a:r>
                        <a:rPr lang="en-US" altLang="zh-CN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 b="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单园，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总部承担其中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本（总部返还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15*25=375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元），代理商承担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15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本；）</a:t>
                      </a:r>
                      <a:endParaRPr lang="zh-CN" altLang="en-US" sz="1600" dirty="0">
                        <a:solidFill>
                          <a:srgbClr val="40404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</a:t>
                      </a:r>
                      <a:r>
                        <a:rPr kumimoji="1" lang="zh-CN" altLang="en-US" sz="1600" b="1" dirty="0">
                          <a:ln w="12700">
                            <a:noFill/>
                          </a:ln>
                          <a:solidFill>
                            <a:srgbClr val="FF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Source Han Sans CN Bold"/>
                          <a:sym typeface="+mn-ea"/>
                        </a:rPr>
                        <a:t>全园订购：</a:t>
                      </a:r>
                      <a:r>
                        <a:rPr lang="zh-CN" altLang="en-US" sz="16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单园</a:t>
                      </a:r>
                      <a:r>
                        <a:rPr lang="zh-CN" sz="16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平台服务费返还</a:t>
                      </a: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sz="16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</a:t>
                      </a:r>
                      <a:r>
                        <a:rPr lang="en-US" altLang="zh-CN" sz="16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                 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（订购数量满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100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本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单园，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总部返还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500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元平台服务费</a:t>
                      </a:r>
                      <a:r>
                        <a:rPr lang="en-US" altLang="zh-CN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/</a:t>
                      </a:r>
                      <a:r>
                        <a:rPr lang="zh-CN" altLang="en-US" sz="1200" dirty="0">
                          <a:solidFill>
                            <a:srgbClr val="40404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+mn-ea"/>
                        </a:rPr>
                        <a:t>园）</a:t>
                      </a:r>
                      <a:endParaRPr lang="zh-CN" altLang="en-US" sz="1200" b="1" dirty="0">
                        <a:solidFill>
                          <a:srgbClr val="C00000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endParaRPr lang="zh-CN" altLang="en-US" sz="1200" b="1" dirty="0">
                        <a:solidFill>
                          <a:srgbClr val="C00000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2547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Ⅲ</a:t>
                      </a:r>
                      <a:r>
                        <a:rPr lang="en-US" altLang="zh-CN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  </a:t>
                      </a:r>
                      <a:r>
                        <a:rPr lang="zh-CN" altLang="en-US" sz="160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销售荣誉奖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2025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年度成长档案</a:t>
                      </a:r>
                      <a:r>
                        <a:rPr lang="zh-CN" altLang="en-US" sz="16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册数冠军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奖（奖品和奖状）</a:t>
                      </a:r>
                      <a:endParaRPr lang="en-US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2025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年度成长档案</a:t>
                      </a:r>
                      <a:r>
                        <a:rPr lang="zh-CN" altLang="en-US" sz="16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成交园所数量冠军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奖（奖品和奖状）</a:t>
                      </a:r>
                      <a:endParaRPr lang="en-US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2025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年度成长档案</a:t>
                      </a:r>
                      <a:r>
                        <a:rPr lang="zh-CN" altLang="en-US" sz="16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单册页数冠军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奖（奖品和奖状）</a:t>
                      </a:r>
                      <a:endParaRPr lang="en-US" altLang="en-US" sz="1600" dirty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en-US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■ 2025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年度成长档案</a:t>
                      </a:r>
                      <a:r>
                        <a:rPr lang="zh-CN" altLang="en-US" sz="1600" dirty="0">
                          <a:solidFill>
                            <a:srgbClr val="C00000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单册金额冠军</a:t>
                      </a:r>
                      <a:r>
                        <a:rPr lang="zh-CN" altLang="en-US" sz="1600" dirty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+mn-ea"/>
                        </a:rPr>
                        <a:t>奖（奖品和奖状）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32048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3EEE6-3F44-98C5-DE26-6F7BA15BD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1A7A73BF-2499-47BA-5F6C-D174E29F4A5A}"/>
              </a:ext>
            </a:extLst>
          </p:cNvPr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AE39D76-6CA4-CE62-6C6C-47F018B903FF}"/>
              </a:ext>
            </a:extLst>
          </p:cNvPr>
          <p:cNvSpPr txBox="1"/>
          <p:nvPr/>
        </p:nvSpPr>
        <p:spPr>
          <a:xfrm>
            <a:off x="920234" y="3194512"/>
            <a:ext cx="10351531" cy="108234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0" algn="ctr" fontAlgn="auto">
              <a:lnSpc>
                <a:spcPct val="150000"/>
              </a:lnSpc>
            </a:pPr>
            <a:r>
              <a:rPr lang="zh-CN" altLang="en-US" sz="4800" b="1" dirty="0">
                <a:solidFill>
                  <a:srgbClr val="00B050"/>
                </a:solidFill>
              </a:rPr>
              <a:t>打印开放时间</a:t>
            </a:r>
            <a:r>
              <a:rPr lang="en-US" altLang="zh-CN" sz="4800" b="1" dirty="0">
                <a:solidFill>
                  <a:srgbClr val="00B050"/>
                </a:solidFill>
              </a:rPr>
              <a:t>&amp;</a:t>
            </a:r>
            <a:r>
              <a:rPr lang="zh-CN" altLang="en-US" sz="4800" b="1" dirty="0">
                <a:solidFill>
                  <a:srgbClr val="00B050"/>
                </a:solidFill>
              </a:rPr>
              <a:t>总部运营支撑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F099D21B-E546-7E9D-81A0-97779A5FE882}"/>
              </a:ext>
            </a:extLst>
          </p:cNvPr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02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>
            <a:extLst>
              <a:ext uri="{FF2B5EF4-FFF2-40B4-BE49-F238E27FC236}">
                <a16:creationId xmlns:a16="http://schemas.microsoft.com/office/drawing/2014/main" id="{3D33525D-838A-EDF6-3F25-751ED75AF1B3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>
            <a:extLst>
              <a:ext uri="{FF2B5EF4-FFF2-40B4-BE49-F238E27FC236}">
                <a16:creationId xmlns:a16="http://schemas.microsoft.com/office/drawing/2014/main" id="{AB0C1B64-4A54-05E4-72C7-575DA8393863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83292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2CC26-92F6-773D-86C9-1F1E74BDC8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218CDE28-0A4A-C0F1-E2A4-16F415DDAA2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33F9ADD-3A5C-635B-5DEF-83EDECFA4DC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502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在线打印开放时间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CB8A50D-C8C5-D7BD-5FBE-030CAD2B8145}"/>
              </a:ext>
            </a:extLst>
          </p:cNvPr>
          <p:cNvSpPr/>
          <p:nvPr/>
        </p:nvSpPr>
        <p:spPr>
          <a:xfrm>
            <a:off x="1728457" y="2002213"/>
            <a:ext cx="87350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开放时间：</a:t>
            </a:r>
            <a:r>
              <a:rPr lang="en-US" altLang="zh-C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6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月</a:t>
            </a:r>
            <a:r>
              <a:rPr lang="en-US" altLang="zh-C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10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日</a:t>
            </a:r>
            <a:r>
              <a:rPr lang="en-US" altLang="zh-C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-7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月</a:t>
            </a:r>
            <a:r>
              <a:rPr lang="en-US" altLang="zh-CN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15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日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8EBE395-C6A6-FC05-E041-0FC68A020CF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807779" y="3316823"/>
            <a:ext cx="8429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latin typeface="微软雅黑" panose="020B0503020204020204" pitchFamily="34" charset="-122"/>
              </a:rPr>
              <a:t>代理商可根据本地情况及个别园所情况调整打印时间</a:t>
            </a:r>
            <a:endParaRPr lang="zh-CN" altLang="zh-CN" sz="2800" b="1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54309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A0E72-5108-DA82-BE13-32959DB0C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040CD1FD-673D-9352-0114-4378421D0A5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9A1802-C618-B650-A6C8-588C7258429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50208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总部运营支撑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55091B5-11A1-FA54-4716-A498586F32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6284" y="1434746"/>
            <a:ext cx="3006457" cy="440440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CA74DC9-F29F-4369-DD38-A35A1D68890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71100" y="6080840"/>
            <a:ext cx="291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微软雅黑" panose="020B0503020204020204" pitchFamily="34" charset="-122"/>
              </a:rPr>
              <a:t>1</a:t>
            </a:r>
            <a:r>
              <a:rPr lang="zh-CN" altLang="en-US" sz="2000" b="1" dirty="0">
                <a:latin typeface="微软雅黑" panose="020B0503020204020204" pitchFamily="34" charset="-122"/>
              </a:rPr>
              <a:t>、服务包</a:t>
            </a:r>
            <a:endParaRPr lang="zh-CN" altLang="zh-CN" sz="2000" b="1" dirty="0">
              <a:latin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1034FAD1-36B0-F184-5C80-17E2CA9A979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00701" y="409565"/>
            <a:ext cx="2914650" cy="5572125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E640568-6F2D-E96E-CB7B-8FE36D2E6D6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400701" y="6080840"/>
            <a:ext cx="2914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微软雅黑" panose="020B0503020204020204" pitchFamily="34" charset="-122"/>
              </a:rPr>
              <a:t>2</a:t>
            </a:r>
            <a:r>
              <a:rPr lang="zh-CN" altLang="en-US" sz="2000" b="1" dirty="0">
                <a:latin typeface="微软雅黑" panose="020B0503020204020204" pitchFamily="34" charset="-122"/>
              </a:rPr>
              <a:t>、家端首页弹窗</a:t>
            </a:r>
            <a:endParaRPr lang="zh-CN" altLang="zh-CN" sz="2000" b="1" dirty="0">
              <a:latin typeface="微软雅黑" panose="020B0503020204020204" pitchFamily="34" charset="-122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B1ACB83D-BCDA-295D-AEE4-B82DB4EAC22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" b="22907"/>
          <a:stretch>
            <a:fillRect/>
          </a:stretch>
        </p:blipFill>
        <p:spPr>
          <a:xfrm>
            <a:off x="6460855" y="552106"/>
            <a:ext cx="2540083" cy="5287042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F7A8B888-3154-E6B3-D01E-D7F6C19CFBCE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6460855" y="6080840"/>
            <a:ext cx="2540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微软雅黑" panose="020B0503020204020204" pitchFamily="34" charset="-122"/>
              </a:rPr>
              <a:t>3</a:t>
            </a:r>
            <a:r>
              <a:rPr lang="zh-CN" altLang="en-US" sz="2000" b="1" dirty="0">
                <a:latin typeface="微软雅黑" panose="020B0503020204020204" pitchFamily="34" charset="-122"/>
              </a:rPr>
              <a:t>、家端横幅</a:t>
            </a:r>
            <a:endParaRPr lang="zh-CN" altLang="zh-CN" sz="2000" b="1" dirty="0">
              <a:latin typeface="微软雅黑" panose="020B0503020204020204" pitchFamily="34" charset="-122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7CACB399-FBE2-6DE7-C0A9-C3AD934894B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146442" y="808224"/>
            <a:ext cx="2811014" cy="4774806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D337EA14-868B-02CC-FB49-476A600CEA9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146442" y="6080840"/>
            <a:ext cx="25400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latin typeface="微软雅黑" panose="020B0503020204020204" pitchFamily="34" charset="-122"/>
              </a:rPr>
              <a:t>4</a:t>
            </a:r>
            <a:r>
              <a:rPr lang="zh-CN" altLang="en-US" sz="2000" b="1" dirty="0">
                <a:latin typeface="微软雅黑" panose="020B0503020204020204" pitchFamily="34" charset="-122"/>
              </a:rPr>
              <a:t>、公众号</a:t>
            </a:r>
            <a:endParaRPr lang="zh-CN" altLang="zh-CN" sz="2000" b="1" dirty="0">
              <a:latin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15877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234" y="3194512"/>
            <a:ext cx="103515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集采订单管理（集采）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03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861521"/>
            <a:ext cx="9737594" cy="540000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订单管理（集采）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09906" y="1995595"/>
            <a:ext cx="658143" cy="31834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149575" y="235761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400" dirty="0">
                <a:solidFill>
                  <a:srgbClr val="FF0000"/>
                </a:solidFill>
              </a:rPr>
              <a:t>创建订单</a:t>
            </a:r>
          </a:p>
        </p:txBody>
      </p:sp>
      <p:sp>
        <p:nvSpPr>
          <p:cNvPr id="26" name="矩形 25"/>
          <p:cNvSpPr/>
          <p:nvPr/>
        </p:nvSpPr>
        <p:spPr>
          <a:xfrm>
            <a:off x="9157135" y="2778806"/>
            <a:ext cx="648979" cy="2229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9631302" y="3001801"/>
            <a:ext cx="11015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查看订单详情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583" y="757959"/>
            <a:ext cx="9737594" cy="540000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订单管理（集采）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58433" y="1501028"/>
            <a:ext cx="6201105" cy="5861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3247697" y="216746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完善打印信息</a:t>
            </a:r>
          </a:p>
        </p:txBody>
      </p:sp>
      <p:sp>
        <p:nvSpPr>
          <p:cNvPr id="12" name="矩形 11"/>
          <p:cNvSpPr/>
          <p:nvPr/>
        </p:nvSpPr>
        <p:spPr>
          <a:xfrm>
            <a:off x="9161640" y="2450518"/>
            <a:ext cx="738433" cy="38979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8684905" y="2927099"/>
            <a:ext cx="3108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选择学生，只有已成册的学生才可以选择，</a:t>
            </a:r>
            <a:endParaRPr kumimoji="1" lang="en-US" altLang="zh-CN" sz="1200" dirty="0">
              <a:solidFill>
                <a:srgbClr val="FF0000"/>
              </a:solidFill>
            </a:endParaRPr>
          </a:p>
          <a:p>
            <a:r>
              <a:rPr kumimoji="1" lang="zh-CN" altLang="en-US" sz="1200" dirty="0">
                <a:solidFill>
                  <a:srgbClr val="FF0000"/>
                </a:solidFill>
              </a:rPr>
              <a:t>打印最好先检查一遍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81" y="794592"/>
            <a:ext cx="9783206" cy="540000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订单管理（集采）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90047" y="2367363"/>
            <a:ext cx="1039329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8239026" y="2708085"/>
            <a:ext cx="1039329" cy="2770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修改打印数量</a:t>
            </a:r>
          </a:p>
        </p:txBody>
      </p:sp>
      <p:sp>
        <p:nvSpPr>
          <p:cNvPr id="16" name="矩形 15"/>
          <p:cNvSpPr/>
          <p:nvPr/>
        </p:nvSpPr>
        <p:spPr>
          <a:xfrm>
            <a:off x="2970130" y="4687266"/>
            <a:ext cx="1620724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647988" y="502209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选择收货地址</a:t>
            </a:r>
          </a:p>
        </p:txBody>
      </p:sp>
      <p:sp>
        <p:nvSpPr>
          <p:cNvPr id="22" name="矩形 21"/>
          <p:cNvSpPr/>
          <p:nvPr/>
        </p:nvSpPr>
        <p:spPr>
          <a:xfrm>
            <a:off x="6983990" y="5281032"/>
            <a:ext cx="948728" cy="43450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7244084" y="5786409"/>
            <a:ext cx="8002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确认下单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4092575" y="163195"/>
            <a:ext cx="65792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/>
              <a:t>1. </a:t>
            </a:r>
            <a:r>
              <a:rPr lang="zh-CN" altLang="en-US">
                <a:solidFill>
                  <a:srgbClr val="FF0000"/>
                </a:solidFill>
              </a:rPr>
              <a:t>集采学生，</a:t>
            </a:r>
            <a:r>
              <a:rPr lang="en-US" altLang="zh-CN">
                <a:solidFill>
                  <a:srgbClr val="FF0000"/>
                </a:solidFill>
              </a:rPr>
              <a:t> </a:t>
            </a:r>
            <a:r>
              <a:rPr lang="zh-CN" altLang="en-US">
                <a:solidFill>
                  <a:srgbClr val="FF0000"/>
                </a:solidFill>
              </a:rPr>
              <a:t>需要先打开检查一下后才能显示已完成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7E5E7-7A99-619E-8081-B674B47E55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E625D811-C849-1110-34C3-08DEA829FEC9}"/>
              </a:ext>
            </a:extLst>
          </p:cNvPr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A16050D-F6BD-B30D-BB3E-5B0330E47763}"/>
              </a:ext>
            </a:extLst>
          </p:cNvPr>
          <p:cNvSpPr txBox="1"/>
          <p:nvPr/>
        </p:nvSpPr>
        <p:spPr>
          <a:xfrm>
            <a:off x="920234" y="3194512"/>
            <a:ext cx="103515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售价管理（</a:t>
            </a:r>
            <a:r>
              <a:rPr lang="en-US" altLang="zh-CN" sz="4800" b="1" dirty="0">
                <a:solidFill>
                  <a:srgbClr val="00B050"/>
                </a:solidFill>
                <a:sym typeface="+mn-ea"/>
              </a:rPr>
              <a:t>C</a:t>
            </a:r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端零售）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87AF1F8A-9D9E-7270-C1CF-41A8626936BA}"/>
              </a:ext>
            </a:extLst>
          </p:cNvPr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04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>
            <a:extLst>
              <a:ext uri="{FF2B5EF4-FFF2-40B4-BE49-F238E27FC236}">
                <a16:creationId xmlns:a16="http://schemas.microsoft.com/office/drawing/2014/main" id="{D82DA06E-24EA-33DD-4669-A325D8830107}"/>
              </a:ext>
            </a:extLst>
          </p:cNvPr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>
            <a:extLst>
              <a:ext uri="{FF2B5EF4-FFF2-40B4-BE49-F238E27FC236}">
                <a16:creationId xmlns:a16="http://schemas.microsoft.com/office/drawing/2014/main" id="{5D72CCD1-FD9D-64D4-ACBF-EC119BC2B3BF}"/>
              </a:ext>
            </a:extLst>
          </p:cNvPr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4362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795D2-E5DB-5F6E-4B8D-49D5AAD956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71C1694-7050-D930-E5B3-B85D12DD26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40" y="1335405"/>
            <a:ext cx="8517890" cy="438658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51AE9AC-1FBF-A44B-A050-DAE5CE63382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A7CBB47-A823-4684-AAF9-F7F855929C5A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售价管理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89B6956-40E2-5BCC-1D29-C224A27F34EB}"/>
              </a:ext>
            </a:extLst>
          </p:cNvPr>
          <p:cNvSpPr txBox="1"/>
          <p:nvPr/>
        </p:nvSpPr>
        <p:spPr>
          <a:xfrm>
            <a:off x="3436691" y="2540125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新增价格配置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376AA38-CEE1-C475-3C1F-B68CA968CF49}"/>
              </a:ext>
            </a:extLst>
          </p:cNvPr>
          <p:cNvSpPr/>
          <p:nvPr/>
        </p:nvSpPr>
        <p:spPr>
          <a:xfrm>
            <a:off x="2387117" y="3673931"/>
            <a:ext cx="757411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B5350F2-7F7A-A45A-B037-8E81DDD8C73D}"/>
              </a:ext>
            </a:extLst>
          </p:cNvPr>
          <p:cNvSpPr txBox="1"/>
          <p:nvPr/>
        </p:nvSpPr>
        <p:spPr>
          <a:xfrm>
            <a:off x="2145307" y="4008755"/>
            <a:ext cx="5878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默认使用所有园所的系统价格配置，如果有新增价格配置，则优先使用新增价格配置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FB99A5A-A778-404D-726B-9478E08C84D2}"/>
              </a:ext>
            </a:extLst>
          </p:cNvPr>
          <p:cNvSpPr/>
          <p:nvPr/>
        </p:nvSpPr>
        <p:spPr>
          <a:xfrm>
            <a:off x="9070577" y="2580674"/>
            <a:ext cx="734306" cy="189632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8893AFA-6194-07CD-880C-B7F8886930BD}"/>
              </a:ext>
            </a:extLst>
          </p:cNvPr>
          <p:cNvSpPr txBox="1"/>
          <p:nvPr/>
        </p:nvSpPr>
        <p:spPr>
          <a:xfrm>
            <a:off x="8925299" y="4677413"/>
            <a:ext cx="2807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只能删除自己创建的价格配置，</a:t>
            </a:r>
            <a:endParaRPr kumimoji="1" lang="en-US" altLang="zh-CN" sz="1200" dirty="0">
              <a:solidFill>
                <a:srgbClr val="FF0000"/>
              </a:solidFill>
            </a:endParaRPr>
          </a:p>
          <a:p>
            <a:r>
              <a:rPr kumimoji="1" lang="zh-CN" altLang="en-US" sz="1200" dirty="0">
                <a:solidFill>
                  <a:srgbClr val="FF0000"/>
                </a:solidFill>
              </a:rPr>
              <a:t>系统创建的无法删除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7C56170-9BA8-C420-C2BE-3502F29A0A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51515" y="978535"/>
            <a:ext cx="13482955" cy="669163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AC7913D-D20D-4BD6-4B4D-14BF53E7F552}"/>
              </a:ext>
            </a:extLst>
          </p:cNvPr>
          <p:cNvSpPr txBox="1"/>
          <p:nvPr/>
        </p:nvSpPr>
        <p:spPr>
          <a:xfrm>
            <a:off x="4523740" y="225425"/>
            <a:ext cx="656145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1. 188,108</a:t>
            </a:r>
            <a:r>
              <a:rPr lang="zh-CN" altLang="en-US" dirty="0"/>
              <a:t>含了运费和活动优惠券（满</a:t>
            </a:r>
            <a:r>
              <a:rPr lang="en-US" altLang="zh-CN" dirty="0"/>
              <a:t>108-10</a:t>
            </a:r>
            <a:r>
              <a:rPr lang="zh-CN" altLang="en-US" dirty="0"/>
              <a:t>元，满</a:t>
            </a:r>
            <a:r>
              <a:rPr lang="en-US" altLang="zh-CN" dirty="0"/>
              <a:t>188</a:t>
            </a:r>
            <a:r>
              <a:rPr lang="zh-CN" altLang="en-US" dirty="0"/>
              <a:t>减</a:t>
            </a:r>
            <a:r>
              <a:rPr lang="en-US" altLang="zh-CN" dirty="0"/>
              <a:t>20</a:t>
            </a:r>
            <a:r>
              <a:rPr lang="zh-CN" altLang="en-US" dirty="0"/>
              <a:t>元）</a:t>
            </a:r>
          </a:p>
          <a:p>
            <a:r>
              <a:rPr lang="en-US" altLang="zh-CN" dirty="0"/>
              <a:t>2. </a:t>
            </a:r>
            <a:r>
              <a:rPr lang="zh-CN" altLang="en-US" dirty="0"/>
              <a:t>调低调高价格渠道价格不变</a:t>
            </a:r>
          </a:p>
          <a:p>
            <a:r>
              <a:rPr lang="en-US" altLang="zh-CN" dirty="0"/>
              <a:t>3. </a:t>
            </a:r>
            <a:r>
              <a:rPr lang="zh-CN" altLang="en-US" dirty="0"/>
              <a:t>集采的园需要调整配置开放时间，以免家长在家端下单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032473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555" y="1017270"/>
            <a:ext cx="10409555" cy="574040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售价管理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794635" y="2045970"/>
            <a:ext cx="799465" cy="55181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794797" y="2677331"/>
            <a:ext cx="1582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零售价格配置</a:t>
            </a:r>
          </a:p>
        </p:txBody>
      </p:sp>
      <p:sp>
        <p:nvSpPr>
          <p:cNvPr id="13" name="矩形 12"/>
          <p:cNvSpPr/>
          <p:nvPr/>
        </p:nvSpPr>
        <p:spPr>
          <a:xfrm>
            <a:off x="7088505" y="2045970"/>
            <a:ext cx="806450" cy="54419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6972668" y="2676899"/>
            <a:ext cx="14157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超出部分价格配置</a:t>
            </a:r>
          </a:p>
        </p:txBody>
      </p:sp>
      <p:sp>
        <p:nvSpPr>
          <p:cNvPr id="16" name="矩形 15"/>
          <p:cNvSpPr/>
          <p:nvPr/>
        </p:nvSpPr>
        <p:spPr>
          <a:xfrm>
            <a:off x="10544810" y="2045970"/>
            <a:ext cx="718820" cy="60071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9584100" y="2677331"/>
            <a:ext cx="28007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只有开启后，家长端才会显示对应款式</a:t>
            </a:r>
          </a:p>
        </p:txBody>
      </p:sp>
      <p:sp>
        <p:nvSpPr>
          <p:cNvPr id="18" name="矩形 17"/>
          <p:cNvSpPr/>
          <p:nvPr/>
        </p:nvSpPr>
        <p:spPr>
          <a:xfrm>
            <a:off x="2238375" y="2954020"/>
            <a:ext cx="1092835" cy="22034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2494501" y="3252321"/>
            <a:ext cx="41857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设置指定园所（如果编辑的是系统价格配置，则不可修改）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118235" y="5847100"/>
            <a:ext cx="86224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逻辑点，如果修改的是系统价格配置，保存成功后，该价格配置可修改部分将不跟系统同步</a:t>
            </a:r>
            <a:endParaRPr kumimoji="1" lang="en-US" altLang="zh-CN" sz="1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>
          <a:xfrm>
            <a:off x="920235" y="1164781"/>
            <a:ext cx="10351531" cy="4704017"/>
          </a:xfrm>
          <a:custGeom>
            <a:avLst/>
            <a:gdLst>
              <a:gd name="connsiteX0" fmla="*/ 237324 w 10562944"/>
              <a:gd name="connsiteY0" fmla="*/ 0 h 5339321"/>
              <a:gd name="connsiteX1" fmla="*/ 10325620 w 10562944"/>
              <a:gd name="connsiteY1" fmla="*/ 0 h 5339321"/>
              <a:gd name="connsiteX2" fmla="*/ 10562944 w 10562944"/>
              <a:gd name="connsiteY2" fmla="*/ 237324 h 5339321"/>
              <a:gd name="connsiteX3" fmla="*/ 10562944 w 10562944"/>
              <a:gd name="connsiteY3" fmla="*/ 973263 h 5339321"/>
              <a:gd name="connsiteX4" fmla="*/ 10562944 w 10562944"/>
              <a:gd name="connsiteY4" fmla="*/ 1186593 h 5339321"/>
              <a:gd name="connsiteX5" fmla="*/ 10562944 w 10562944"/>
              <a:gd name="connsiteY5" fmla="*/ 4152728 h 5339321"/>
              <a:gd name="connsiteX6" fmla="*/ 10562944 w 10562944"/>
              <a:gd name="connsiteY6" fmla="*/ 4586833 h 5339321"/>
              <a:gd name="connsiteX7" fmla="*/ 10562944 w 10562944"/>
              <a:gd name="connsiteY7" fmla="*/ 5101997 h 5339321"/>
              <a:gd name="connsiteX8" fmla="*/ 10325620 w 10562944"/>
              <a:gd name="connsiteY8" fmla="*/ 5339321 h 5339321"/>
              <a:gd name="connsiteX9" fmla="*/ 237324 w 10562944"/>
              <a:gd name="connsiteY9" fmla="*/ 5339321 h 5339321"/>
              <a:gd name="connsiteX10" fmla="*/ 0 w 10562944"/>
              <a:gd name="connsiteY10" fmla="*/ 5101997 h 5339321"/>
              <a:gd name="connsiteX11" fmla="*/ 0 w 10562944"/>
              <a:gd name="connsiteY11" fmla="*/ 4586833 h 5339321"/>
              <a:gd name="connsiteX12" fmla="*/ 0 w 10562944"/>
              <a:gd name="connsiteY12" fmla="*/ 4152728 h 5339321"/>
              <a:gd name="connsiteX13" fmla="*/ 0 w 10562944"/>
              <a:gd name="connsiteY13" fmla="*/ 1186594 h 5339321"/>
              <a:gd name="connsiteX14" fmla="*/ 0 w 10562944"/>
              <a:gd name="connsiteY14" fmla="*/ 1186593 h 5339321"/>
              <a:gd name="connsiteX15" fmla="*/ 0 w 10562944"/>
              <a:gd name="connsiteY15" fmla="*/ 237324 h 5339321"/>
              <a:gd name="connsiteX16" fmla="*/ 237324 w 10562944"/>
              <a:gd name="connsiteY16" fmla="*/ 0 h 53393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562944" h="5339321">
                <a:moveTo>
                  <a:pt x="237324" y="0"/>
                </a:moveTo>
                <a:lnTo>
                  <a:pt x="10325620" y="0"/>
                </a:lnTo>
                <a:cubicBezTo>
                  <a:pt x="10456690" y="0"/>
                  <a:pt x="10562944" y="106254"/>
                  <a:pt x="10562944" y="237324"/>
                </a:cubicBezTo>
                <a:lnTo>
                  <a:pt x="10562944" y="973263"/>
                </a:lnTo>
                <a:lnTo>
                  <a:pt x="10562944" y="1186593"/>
                </a:lnTo>
                <a:lnTo>
                  <a:pt x="10562944" y="4152728"/>
                </a:lnTo>
                <a:lnTo>
                  <a:pt x="10562944" y="4586833"/>
                </a:lnTo>
                <a:lnTo>
                  <a:pt x="10562944" y="5101997"/>
                </a:lnTo>
                <a:cubicBezTo>
                  <a:pt x="10562944" y="5233067"/>
                  <a:pt x="10456690" y="5339321"/>
                  <a:pt x="10325620" y="5339321"/>
                </a:cubicBezTo>
                <a:lnTo>
                  <a:pt x="237324" y="5339321"/>
                </a:lnTo>
                <a:cubicBezTo>
                  <a:pt x="106254" y="5339321"/>
                  <a:pt x="0" y="5233067"/>
                  <a:pt x="0" y="5101997"/>
                </a:cubicBezTo>
                <a:lnTo>
                  <a:pt x="0" y="4586833"/>
                </a:lnTo>
                <a:lnTo>
                  <a:pt x="0" y="4152728"/>
                </a:lnTo>
                <a:lnTo>
                  <a:pt x="0" y="1186594"/>
                </a:lnTo>
                <a:lnTo>
                  <a:pt x="0" y="1186593"/>
                </a:lnTo>
                <a:lnTo>
                  <a:pt x="0" y="237324"/>
                </a:lnTo>
                <a:cubicBezTo>
                  <a:pt x="0" y="106254"/>
                  <a:pt x="106254" y="0"/>
                  <a:pt x="237324" y="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20234" y="3194512"/>
            <a:ext cx="10351531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00B050"/>
                </a:solidFill>
                <a:sym typeface="+mn-ea"/>
              </a:rPr>
              <a:t>服务商联合运营策略</a:t>
            </a:r>
            <a:endParaRPr lang="zh-CN" altLang="en-US" sz="4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5074791" y="1992494"/>
            <a:ext cx="2029978" cy="637617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blurRad="254000" dist="190500" dir="5400000" sx="101000" sy="101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altLang="zh-CN" sz="2400" spc="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思源黑体 CN Regular" panose="020B0500000000000000" pitchFamily="34" charset="-122"/>
              </a:rPr>
              <a:t>PART 05</a:t>
            </a:r>
            <a:endParaRPr lang="zh-CN" altLang="en-US" sz="2400" spc="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思源黑体 CN Regular" panose="020B0500000000000000" pitchFamily="34" charset="-122"/>
            </a:endParaRPr>
          </a:p>
        </p:txBody>
      </p:sp>
      <p:pic>
        <p:nvPicPr>
          <p:cNvPr id="4" name="图片 3" descr="卡通人物&#10;&#10;中度可信度描述已自动生成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0" y="5336342"/>
            <a:ext cx="7491046" cy="1521657"/>
          </a:xfrm>
          <a:prstGeom prst="rect">
            <a:avLst/>
          </a:prstGeom>
        </p:spPr>
      </p:pic>
      <p:pic>
        <p:nvPicPr>
          <p:cNvPr id="6" name="图片 5" descr="图标&#10;&#10;描述已自动生成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0442777" y="312977"/>
            <a:ext cx="1657975" cy="151777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2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349" y="1193145"/>
            <a:ext cx="9701123" cy="5400000"/>
          </a:xfrm>
          <a:prstGeom prst="rect">
            <a:avLst/>
          </a:prstGeom>
        </p:spPr>
      </p:pic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r>
              <a:rPr kumimoji="1" lang="zh-CN" altLang="en-US" dirty="0"/>
              <a:t>、小程序推送弹窗</a:t>
            </a:r>
          </a:p>
        </p:txBody>
      </p:sp>
      <p:sp>
        <p:nvSpPr>
          <p:cNvPr id="16" name="矩形 15"/>
          <p:cNvSpPr/>
          <p:nvPr/>
        </p:nvSpPr>
        <p:spPr>
          <a:xfrm>
            <a:off x="2037718" y="1963985"/>
            <a:ext cx="852100" cy="31476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3022175" y="2001753"/>
            <a:ext cx="8284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新建弹窗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1126580"/>
            <a:ext cx="9851558" cy="5400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44500" y="669925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r>
              <a:rPr kumimoji="1" lang="zh-CN" altLang="en-US" dirty="0"/>
              <a:t>、小程序推送弹窗</a:t>
            </a:r>
          </a:p>
        </p:txBody>
      </p:sp>
      <p:sp>
        <p:nvSpPr>
          <p:cNvPr id="11" name="矩形 10"/>
          <p:cNvSpPr/>
          <p:nvPr/>
        </p:nvSpPr>
        <p:spPr>
          <a:xfrm>
            <a:off x="5422605" y="3025246"/>
            <a:ext cx="1877437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6361323" y="2676047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弹窗模板选择新成长档案</a:t>
            </a:r>
          </a:p>
        </p:txBody>
      </p:sp>
      <p:sp>
        <p:nvSpPr>
          <p:cNvPr id="14" name="矩形 13"/>
          <p:cNvSpPr/>
          <p:nvPr/>
        </p:nvSpPr>
        <p:spPr>
          <a:xfrm>
            <a:off x="6610373" y="3667272"/>
            <a:ext cx="2027790" cy="12566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5" name="文本框 14"/>
          <p:cNvSpPr txBox="1"/>
          <p:nvPr/>
        </p:nvSpPr>
        <p:spPr>
          <a:xfrm>
            <a:off x="6610373" y="4951300"/>
            <a:ext cx="1113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输入弹窗内容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214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1</a:t>
            </a:r>
            <a:r>
              <a:rPr kumimoji="1" lang="zh-CN" altLang="en-US" dirty="0"/>
              <a:t>、小程序推送弹窗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1127591"/>
            <a:ext cx="9892308" cy="54000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422606" y="3620663"/>
            <a:ext cx="1637414" cy="2769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7" name="文本框 16"/>
          <p:cNvSpPr txBox="1"/>
          <p:nvPr/>
        </p:nvSpPr>
        <p:spPr>
          <a:xfrm>
            <a:off x="7060020" y="3598715"/>
            <a:ext cx="18798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短信模板选择新成长档案</a:t>
            </a:r>
          </a:p>
        </p:txBody>
      </p:sp>
      <p:sp>
        <p:nvSpPr>
          <p:cNvPr id="18" name="矩形 17"/>
          <p:cNvSpPr/>
          <p:nvPr/>
        </p:nvSpPr>
        <p:spPr>
          <a:xfrm>
            <a:off x="6007396" y="4685877"/>
            <a:ext cx="1052624" cy="25181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6241313" y="4937694"/>
            <a:ext cx="1877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推送对象选择新成长档案</a:t>
            </a:r>
          </a:p>
        </p:txBody>
      </p:sp>
      <p:sp>
        <p:nvSpPr>
          <p:cNvPr id="20" name="矩形 19"/>
          <p:cNvSpPr/>
          <p:nvPr/>
        </p:nvSpPr>
        <p:spPr>
          <a:xfrm>
            <a:off x="2135649" y="2548590"/>
            <a:ext cx="1101584" cy="62953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3247697" y="2586358"/>
            <a:ext cx="1782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选择要推送的年级</a:t>
            </a:r>
            <a:r>
              <a:rPr kumimoji="1" lang="en-US" altLang="zh-CN" sz="1200" dirty="0">
                <a:solidFill>
                  <a:srgbClr val="FF0000"/>
                </a:solidFill>
              </a:rPr>
              <a:t>/</a:t>
            </a:r>
            <a:r>
              <a:rPr kumimoji="1" lang="zh-CN" altLang="en-US" sz="1200" dirty="0">
                <a:solidFill>
                  <a:srgbClr val="FF0000"/>
                </a:solidFill>
              </a:rPr>
              <a:t>班级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24155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2</a:t>
            </a:r>
            <a:r>
              <a:rPr kumimoji="1" lang="zh-CN" altLang="en-US" dirty="0"/>
              <a:t>、班级成长档案分享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4500" y="1193145"/>
            <a:ext cx="2554055" cy="5400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3108" y="1193145"/>
            <a:ext cx="2561351" cy="540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9222" y="1193145"/>
            <a:ext cx="2539460" cy="5400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296" y="1193145"/>
            <a:ext cx="2495089" cy="5400000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590552" y="6064329"/>
            <a:ext cx="2148928" cy="42577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444500" y="6539372"/>
            <a:ext cx="19127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分享成长档案给全班家长</a:t>
            </a:r>
          </a:p>
        </p:txBody>
      </p:sp>
      <p:sp>
        <p:nvSpPr>
          <p:cNvPr id="22" name="矩形 21"/>
          <p:cNvSpPr/>
          <p:nvPr/>
        </p:nvSpPr>
        <p:spPr>
          <a:xfrm>
            <a:off x="3408179" y="2034588"/>
            <a:ext cx="2402523" cy="65544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3408180" y="2690038"/>
            <a:ext cx="20579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选择分享文案</a:t>
            </a:r>
          </a:p>
        </p:txBody>
      </p:sp>
      <p:sp>
        <p:nvSpPr>
          <p:cNvPr id="24" name="矩形 23"/>
          <p:cNvSpPr/>
          <p:nvPr/>
        </p:nvSpPr>
        <p:spPr>
          <a:xfrm>
            <a:off x="4703197" y="6064329"/>
            <a:ext cx="1006487" cy="4295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4535231" y="5741582"/>
            <a:ext cx="1369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复制并分享</a:t>
            </a:r>
          </a:p>
        </p:txBody>
      </p:sp>
      <p:sp>
        <p:nvSpPr>
          <p:cNvPr id="26" name="矩形 25"/>
          <p:cNvSpPr/>
          <p:nvPr/>
        </p:nvSpPr>
        <p:spPr>
          <a:xfrm>
            <a:off x="6244918" y="5224357"/>
            <a:ext cx="2069742" cy="42954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6076952" y="4901610"/>
            <a:ext cx="13692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粘贴文案</a:t>
            </a:r>
          </a:p>
        </p:txBody>
      </p:sp>
      <p:sp>
        <p:nvSpPr>
          <p:cNvPr id="28" name="矩形 27"/>
          <p:cNvSpPr/>
          <p:nvPr/>
        </p:nvSpPr>
        <p:spPr>
          <a:xfrm>
            <a:off x="9583542" y="1896366"/>
            <a:ext cx="1516849" cy="195261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9104512" y="1665533"/>
            <a:ext cx="29953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家长点击卡片，跳转到成长档案预览页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29260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家长查看学生个人成长档案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76" y="1116418"/>
            <a:ext cx="2572124" cy="5400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1005220" y="1821937"/>
            <a:ext cx="1599757" cy="20030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153669" y="3902150"/>
            <a:ext cx="28031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家长点击卡片，跳转到成长档案预览页。</a:t>
            </a:r>
            <a:endParaRPr kumimoji="1" lang="en-US" altLang="zh-CN" sz="1200" dirty="0">
              <a:solidFill>
                <a:srgbClr val="FF0000"/>
              </a:solidFill>
            </a:endParaRPr>
          </a:p>
          <a:p>
            <a:r>
              <a:rPr kumimoji="1" lang="zh-CN" altLang="en-US" sz="1200" dirty="0">
                <a:solidFill>
                  <a:srgbClr val="FF0000"/>
                </a:solidFill>
              </a:rPr>
              <a:t>游客点击，跳转到电子成长档案。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7344" y="1124989"/>
            <a:ext cx="2495089" cy="5400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6713" y="1124989"/>
            <a:ext cx="2495089" cy="5400000"/>
          </a:xfrm>
          <a:prstGeom prst="rect">
            <a:avLst/>
          </a:prstGeom>
        </p:spPr>
      </p:pic>
      <p:sp>
        <p:nvSpPr>
          <p:cNvPr id="32" name="矩形 31"/>
          <p:cNvSpPr/>
          <p:nvPr/>
        </p:nvSpPr>
        <p:spPr>
          <a:xfrm>
            <a:off x="4354477" y="1768774"/>
            <a:ext cx="568398" cy="24077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3" name="文本框 32"/>
          <p:cNvSpPr txBox="1"/>
          <p:nvPr/>
        </p:nvSpPr>
        <p:spPr>
          <a:xfrm>
            <a:off x="3247697" y="2098940"/>
            <a:ext cx="30407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成长档案预览页，家长可以打印</a:t>
            </a:r>
            <a:r>
              <a:rPr kumimoji="1" lang="en-US" altLang="zh-CN" sz="1200" dirty="0">
                <a:solidFill>
                  <a:srgbClr val="FF0000"/>
                </a:solidFill>
              </a:rPr>
              <a:t>/</a:t>
            </a:r>
            <a:r>
              <a:rPr kumimoji="1" lang="zh-CN" altLang="en-US" sz="1200" dirty="0">
                <a:solidFill>
                  <a:srgbClr val="FF0000"/>
                </a:solidFill>
              </a:rPr>
              <a:t>编辑档案</a:t>
            </a:r>
          </a:p>
        </p:txBody>
      </p:sp>
      <p:sp>
        <p:nvSpPr>
          <p:cNvPr id="34" name="矩形 33"/>
          <p:cNvSpPr/>
          <p:nvPr/>
        </p:nvSpPr>
        <p:spPr>
          <a:xfrm>
            <a:off x="3610197" y="6043062"/>
            <a:ext cx="2344036" cy="37900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35" name="文本框 34"/>
          <p:cNvSpPr txBox="1"/>
          <p:nvPr/>
        </p:nvSpPr>
        <p:spPr>
          <a:xfrm>
            <a:off x="6858122" y="2073351"/>
            <a:ext cx="24950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电子成长档案，只可查看不可编辑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0" y="94615"/>
            <a:ext cx="256540" cy="57531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444500" y="147955"/>
            <a:ext cx="28031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800" b="1" dirty="0">
                <a:solidFill>
                  <a:srgbClr val="00B050"/>
                </a:solidFill>
                <a:latin typeface="微软雅黑" panose="020B0503020204020204" pitchFamily="34" charset="-122"/>
              </a:rPr>
              <a:t>运营</a:t>
            </a:r>
            <a:endParaRPr lang="zh-CN" altLang="zh-CN" sz="2800" b="1" dirty="0">
              <a:solidFill>
                <a:srgbClr val="00B050"/>
              </a:solidFill>
              <a:latin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4500" y="669925"/>
            <a:ext cx="2840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3</a:t>
            </a:r>
            <a:r>
              <a:rPr kumimoji="1" lang="zh-CN" altLang="en-US" dirty="0"/>
              <a:t>、相册详情成长档案入口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219" y="1193145"/>
            <a:ext cx="2572813" cy="5400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74080" y="6074959"/>
            <a:ext cx="2344036" cy="37900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601412" y="6507051"/>
            <a:ext cx="5300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rgbClr val="FF0000"/>
                </a:solidFill>
              </a:rPr>
              <a:t>点击按钮，跳转到成长档案预览页，引导家长参与编辑，打印成长成长档案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2C6D339-194A-6203-A39B-31C8FC4A08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270" y="1193145"/>
            <a:ext cx="2811014" cy="477480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F2A0717-C736-6650-D699-55A0B4273D8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5189042" y="669925"/>
            <a:ext cx="30372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000" dirty="0"/>
              <a:t>4</a:t>
            </a:r>
            <a:r>
              <a:rPr kumimoji="1" lang="zh-CN" altLang="en-US" sz="2000" dirty="0"/>
              <a:t>、代理商公众号运营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30250" y="484505"/>
            <a:ext cx="40640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线下代理商运营动作汇总</a:t>
            </a:r>
          </a:p>
          <a:p>
            <a:endParaRPr lang="zh-CN" altLang="en-US" dirty="0"/>
          </a:p>
          <a:p>
            <a:endParaRPr lang="zh-CN" altLang="en-US" dirty="0"/>
          </a:p>
          <a:p>
            <a:r>
              <a:rPr lang="zh-CN" altLang="en-US" dirty="0"/>
              <a:t>宣传彩页，易拉宝，</a:t>
            </a:r>
            <a:r>
              <a:rPr lang="en-US" altLang="zh-CN" dirty="0"/>
              <a:t> </a:t>
            </a:r>
            <a:r>
              <a:rPr lang="zh-CN" altLang="en-US" dirty="0"/>
              <a:t>样品展示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68985" y="612140"/>
            <a:ext cx="40640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政策汇总</a:t>
            </a:r>
          </a:p>
          <a:p>
            <a:endParaRPr lang="zh-CN" altLang="en-US"/>
          </a:p>
          <a:p>
            <a:r>
              <a:rPr lang="zh-CN" altLang="en-US"/>
              <a:t>价格体系</a:t>
            </a:r>
          </a:p>
          <a:p>
            <a:r>
              <a:rPr lang="zh-CN" altLang="en-US"/>
              <a:t>销售活动</a:t>
            </a:r>
          </a:p>
          <a:p>
            <a:endParaRPr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>
            <p:custDataLst>
              <p:tags r:id="rId1"/>
            </p:custDataLst>
          </p:nvPr>
        </p:nvSpPr>
        <p:spPr>
          <a:xfrm>
            <a:off x="-8890" y="0"/>
            <a:ext cx="12192000" cy="6844665"/>
          </a:xfrm>
          <a:prstGeom prst="rect">
            <a:avLst/>
          </a:prstGeom>
          <a:solidFill>
            <a:schemeClr val="tx1">
              <a:lumMod val="65000"/>
              <a:lumOff val="3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432810" y="2428240"/>
            <a:ext cx="51650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>
                <a:solidFill>
                  <a:srgbClr val="FFC000"/>
                </a:solidFill>
              </a:rPr>
              <a:t>谢谢观看！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880*431"/>
  <p:tag name="TABLE_ENDDRAG_RECT" val="42*81*880*43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788</Words>
  <Application>Microsoft Office PowerPoint</Application>
  <PresentationFormat>宽屏</PresentationFormat>
  <Paragraphs>109</Paragraphs>
  <Slides>25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9" baseType="lpstr">
      <vt:lpstr>Arial</vt:lpstr>
      <vt:lpstr>Calibri</vt:lpstr>
      <vt:lpstr>微软雅黑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28405</dc:creator>
  <cp:lastModifiedBy>284053724@qq.com</cp:lastModifiedBy>
  <cp:revision>137</cp:revision>
  <dcterms:created xsi:type="dcterms:W3CDTF">2023-08-09T12:44:00Z</dcterms:created>
  <dcterms:modified xsi:type="dcterms:W3CDTF">2025-06-03T13:34:04Z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4427C50F67F74246AD836AC88CD3C69A_13</vt:lpwstr>
  </property>
  <property fmtid="{D5CDD505-2E9C-101B-9397-08002B2CF9AE}" pid="3" name="KSOProductBuildVer">
    <vt:lpwstr>2052-12.1.0.20784</vt:lpwstr>
  </property>
</Properties>
</file>